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embeddedFontLst>
    <p:embeddedFont>
      <p:font typeface="Roboto Serif"/>
      <p:regular r:id="rId20"/>
      <p:bold r:id="rId21"/>
      <p:italic r:id="rId22"/>
      <p:boldItalic r:id="rId23"/>
    </p:embeddedFont>
    <p:embeddedFont>
      <p:font typeface="Roboto Serif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erif-regular.fntdata"/><Relationship Id="rId22" Type="http://schemas.openxmlformats.org/officeDocument/2006/relationships/font" Target="fonts/RobotoSerif-italic.fntdata"/><Relationship Id="rId21" Type="http://schemas.openxmlformats.org/officeDocument/2006/relationships/font" Target="fonts/RobotoSerif-bold.fntdata"/><Relationship Id="rId24" Type="http://schemas.openxmlformats.org/officeDocument/2006/relationships/font" Target="fonts/RobotoSerifMedium-regular.fntdata"/><Relationship Id="rId23" Type="http://schemas.openxmlformats.org/officeDocument/2006/relationships/font" Target="fonts/RobotoSerif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SerifMedium-italic.fntdata"/><Relationship Id="rId25" Type="http://schemas.openxmlformats.org/officeDocument/2006/relationships/font" Target="fonts/RobotoSerifMedium-bold.fntdata"/><Relationship Id="rId27" Type="http://schemas.openxmlformats.org/officeDocument/2006/relationships/font" Target="fonts/RobotoSerif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/>
          <p:nvPr>
            <p:ph idx="2" type="sldImg"/>
          </p:nvPr>
        </p:nvSpPr>
        <p:spPr>
          <a:xfrm>
            <a:off x="13366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1" y="4473899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 txBox="1"/>
          <p:nvPr>
            <p:ph idx="12" type="sldNum"/>
          </p:nvPr>
        </p:nvSpPr>
        <p:spPr>
          <a:xfrm>
            <a:off x="3884616" y="8829974"/>
            <a:ext cx="297180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d6a3a2975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d6a3a2975e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b7228beb6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b7228beb67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b42eae7900_6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1b42eae7900_6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1b42eae7900_6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21d0d122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b21d0d122d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21d0d122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b21d0d122d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b7228beb6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b7228beb67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2"/>
          <p:cNvCxnSpPr/>
          <p:nvPr/>
        </p:nvCxnSpPr>
        <p:spPr>
          <a:xfrm>
            <a:off x="0" y="5980387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E4E2D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219825" y="105109"/>
            <a:ext cx="2768494" cy="27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3982823" y="2237725"/>
            <a:ext cx="5024544" cy="922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6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83C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3982824" y="3282564"/>
            <a:ext cx="5024542" cy="379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" name="Google Shape;20;p2"/>
          <p:cNvCxnSpPr/>
          <p:nvPr/>
        </p:nvCxnSpPr>
        <p:spPr>
          <a:xfrm>
            <a:off x="3777532" y="2076568"/>
            <a:ext cx="0" cy="2359603"/>
          </a:xfrm>
          <a:prstGeom prst="straightConnector1">
            <a:avLst/>
          </a:prstGeom>
          <a:noFill/>
          <a:ln cap="flat" cmpd="sng" w="19050">
            <a:solidFill>
              <a:srgbClr val="E4E2D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" name="Google Shape;21;p2"/>
          <p:cNvSpPr txBox="1"/>
          <p:nvPr>
            <p:ph idx="3" type="body"/>
          </p:nvPr>
        </p:nvSpPr>
        <p:spPr>
          <a:xfrm>
            <a:off x="3982824" y="3785027"/>
            <a:ext cx="5024542" cy="379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8056" y="6102696"/>
            <a:ext cx="747889" cy="74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4" name="Google Shape;11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6" name="Google Shape;11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2" name="Google Shape;13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9" name="Google Shape;13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/>
        </p:nvSpPr>
        <p:spPr>
          <a:xfrm>
            <a:off x="4119238" y="6267635"/>
            <a:ext cx="1296141" cy="590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 txBox="1"/>
          <p:nvPr>
            <p:ph idx="2" type="body"/>
          </p:nvPr>
        </p:nvSpPr>
        <p:spPr>
          <a:xfrm>
            <a:off x="3648722" y="1201141"/>
            <a:ext cx="50244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None/>
            </a:pPr>
            <a:r>
              <a:t/>
            </a:r>
            <a:endParaRPr b="1" sz="3200">
              <a:solidFill>
                <a:srgbClr val="595959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None/>
            </a:pPr>
            <a:r>
              <a:rPr b="1" lang="en-US" sz="3200">
                <a:solidFill>
                  <a:srgbClr val="595959"/>
                </a:solidFill>
              </a:rPr>
              <a:t>Public Hearing Presentation</a:t>
            </a:r>
            <a:endParaRPr b="1">
              <a:solidFill>
                <a:srgbClr val="595959"/>
              </a:solidFill>
            </a:endParaRPr>
          </a:p>
        </p:txBody>
      </p:sp>
      <p:sp>
        <p:nvSpPr>
          <p:cNvPr id="161" name="Google Shape;161;p24"/>
          <p:cNvSpPr txBox="1"/>
          <p:nvPr>
            <p:ph idx="3" type="body"/>
          </p:nvPr>
        </p:nvSpPr>
        <p:spPr>
          <a:xfrm>
            <a:off x="6746739" y="3813588"/>
            <a:ext cx="5024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800"/>
              <a:buNone/>
            </a:pPr>
            <a:r>
              <a:rPr b="1" lang="en-US" sz="1800">
                <a:solidFill>
                  <a:srgbClr val="595959"/>
                </a:solidFill>
              </a:rPr>
              <a:t>January 17, 2023</a:t>
            </a:r>
            <a:endParaRPr b="1">
              <a:solidFill>
                <a:srgbClr val="595959"/>
              </a:solidFill>
            </a:endParaRPr>
          </a:p>
        </p:txBody>
      </p:sp>
      <p:sp>
        <p:nvSpPr>
          <p:cNvPr descr="Region 16 Logo" id="162" name="Google Shape;162;p24"/>
          <p:cNvSpPr/>
          <p:nvPr/>
        </p:nvSpPr>
        <p:spPr>
          <a:xfrm>
            <a:off x="1039091" y="2085325"/>
            <a:ext cx="1981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7915" y="4577042"/>
            <a:ext cx="4154749" cy="21167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164" name="Google Shape;164;p24"/>
          <p:cNvCxnSpPr/>
          <p:nvPr/>
        </p:nvCxnSpPr>
        <p:spPr>
          <a:xfrm>
            <a:off x="4497280" y="825623"/>
            <a:ext cx="9000" cy="4234500"/>
          </a:xfrm>
          <a:prstGeom prst="straightConnector1">
            <a:avLst/>
          </a:prstGeom>
          <a:noFill/>
          <a:ln cap="flat" cmpd="sng" w="76200">
            <a:solidFill>
              <a:srgbClr val="99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24"/>
          <p:cNvCxnSpPr/>
          <p:nvPr/>
        </p:nvCxnSpPr>
        <p:spPr>
          <a:xfrm>
            <a:off x="8451542" y="5974673"/>
            <a:ext cx="692458" cy="0"/>
          </a:xfrm>
          <a:prstGeom prst="straightConnector1">
            <a:avLst/>
          </a:prstGeom>
          <a:noFill/>
          <a:ln cap="flat" cmpd="sng" w="76200">
            <a:solidFill>
              <a:srgbClr val="99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24"/>
          <p:cNvSpPr txBox="1"/>
          <p:nvPr/>
        </p:nvSpPr>
        <p:spPr>
          <a:xfrm>
            <a:off x="4119237" y="5726097"/>
            <a:ext cx="168678" cy="3817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0" y="0"/>
            <a:ext cx="429679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76213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Superintendent’s </a:t>
            </a:r>
            <a:endParaRPr/>
          </a:p>
          <a:p>
            <a:pPr indent="176213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FY2</a:t>
            </a:r>
            <a:r>
              <a:rPr b="1" lang="en-US"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4</a:t>
            </a:r>
            <a:r>
              <a:rPr b="1" i="0" lang="en-US" sz="3600" u="none" cap="none" strike="noStrik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School Operating Budget Request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30" y="3685525"/>
            <a:ext cx="3998205" cy="204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359325" y="5886625"/>
            <a:ext cx="347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Portrait of a Needham Graduate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86" name="Google Shape;286;p33"/>
          <p:cNvSpPr txBox="1"/>
          <p:nvPr/>
        </p:nvSpPr>
        <p:spPr>
          <a:xfrm>
            <a:off x="138873" y="-1"/>
            <a:ext cx="388779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1040155" y="1421432"/>
            <a:ext cx="7646645" cy="1630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1100640" y="1779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1100640" y="1779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681083" y="533732"/>
            <a:ext cx="8109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FY24 Proposed Increases: What will be new or expanded programming?</a:t>
            </a:r>
            <a:endParaRPr/>
          </a:p>
        </p:txBody>
      </p:sp>
      <p:sp>
        <p:nvSpPr>
          <p:cNvPr id="291" name="Google Shape;291;p33"/>
          <p:cNvSpPr txBox="1"/>
          <p:nvPr>
            <p:ph idx="1" type="body"/>
          </p:nvPr>
        </p:nvSpPr>
        <p:spPr>
          <a:xfrm>
            <a:off x="894975" y="1570050"/>
            <a:ext cx="7966500" cy="5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-225001" lvl="0" marL="342900" rtl="0" algn="l"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741"/>
              <a:t>The Department of Elementary &amp; Secondary recommends all K-2 students receive </a:t>
            </a:r>
            <a:r>
              <a:rPr b="1" lang="en-US" sz="7741"/>
              <a:t>dyslexia </a:t>
            </a:r>
            <a:r>
              <a:rPr b="1" lang="en-US" sz="7741"/>
              <a:t>screener </a:t>
            </a:r>
            <a:endParaRPr b="1" sz="7741"/>
          </a:p>
          <a:p>
            <a:pPr indent="-225001" lvl="0" marL="342900" rtl="0" algn="l">
              <a:spcBef>
                <a:spcPts val="758"/>
              </a:spcBef>
              <a:spcAft>
                <a:spcPts val="0"/>
              </a:spcAft>
              <a:buSzPct val="100000"/>
              <a:buChar char="•"/>
            </a:pPr>
            <a:r>
              <a:rPr lang="en-US" sz="7741"/>
              <a:t>Addressing support services through</a:t>
            </a:r>
            <a:r>
              <a:rPr b="1" lang="en-US" sz="7741"/>
              <a:t> increased ELL, nursing, special education teachers &amp; staff</a:t>
            </a:r>
            <a:r>
              <a:rPr lang="en-US" sz="7741"/>
              <a:t>; reduced special education caseloads at Mitchell</a:t>
            </a:r>
            <a:endParaRPr sz="7741"/>
          </a:p>
          <a:p>
            <a:pPr indent="0" lvl="0" marL="342900" rtl="0" algn="l">
              <a:spcBef>
                <a:spcPts val="758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225001" lvl="0" marL="342900" rtl="0" algn="l"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741"/>
              <a:t>Further </a:t>
            </a:r>
            <a:r>
              <a:rPr lang="en-US" sz="7741"/>
              <a:t>integrate</a:t>
            </a:r>
            <a:r>
              <a:rPr lang="en-US" sz="7741"/>
              <a:t> </a:t>
            </a:r>
            <a:r>
              <a:rPr b="1" lang="en-US" sz="7741"/>
              <a:t>K-5 social studies standards</a:t>
            </a:r>
            <a:r>
              <a:rPr lang="en-US" sz="7741"/>
              <a:t>, anit-racist/bias curriculum, &amp; culturally relevant literacy</a:t>
            </a:r>
            <a:endParaRPr sz="7741"/>
          </a:p>
          <a:p>
            <a:pPr indent="0" lvl="0" marL="342900" rtl="0" algn="l">
              <a:spcBef>
                <a:spcPts val="758"/>
              </a:spcBef>
              <a:spcAft>
                <a:spcPts val="0"/>
              </a:spcAft>
              <a:buNone/>
            </a:pPr>
            <a:r>
              <a:t/>
            </a:r>
            <a:endParaRPr sz="183"/>
          </a:p>
          <a:p>
            <a:pPr indent="-225001" lvl="0" marL="342900" rtl="0" algn="l"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741"/>
              <a:t>Fully-funded </a:t>
            </a:r>
            <a:r>
              <a:rPr b="1" lang="en-US" sz="7741"/>
              <a:t>Summer Bridges</a:t>
            </a:r>
            <a:r>
              <a:rPr lang="en-US" sz="7741"/>
              <a:t>, including need-based transportation </a:t>
            </a:r>
            <a:endParaRPr sz="7741"/>
          </a:p>
          <a:p>
            <a:pPr indent="0" lvl="0" marL="342900" rtl="0" algn="l">
              <a:spcBef>
                <a:spcPts val="758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225001" lvl="0" marL="342900" rtl="0" algn="l"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741"/>
              <a:t>8th grade World Language </a:t>
            </a:r>
            <a:r>
              <a:rPr lang="en-US" sz="7741"/>
              <a:t>formative </a:t>
            </a:r>
            <a:r>
              <a:rPr b="1" lang="en-US" sz="7741"/>
              <a:t>STAMP Assessment</a:t>
            </a:r>
            <a:r>
              <a:rPr lang="en-US" sz="7741"/>
              <a:t> informs teaching practices, &amp; student placement</a:t>
            </a:r>
            <a:r>
              <a:rPr lang="en-US" sz="7741"/>
              <a:t> </a:t>
            </a:r>
            <a:endParaRPr sz="7741"/>
          </a:p>
          <a:p>
            <a:pPr indent="0" lvl="0" marL="342900" rtl="0" algn="l">
              <a:spcBef>
                <a:spcPts val="758"/>
              </a:spcBef>
              <a:spcAft>
                <a:spcPts val="0"/>
              </a:spcAft>
              <a:buNone/>
            </a:pPr>
            <a:r>
              <a:t/>
            </a:r>
            <a:endParaRPr sz="261"/>
          </a:p>
          <a:p>
            <a:pPr indent="-225001" lvl="0" marL="342900" rtl="0" algn="l">
              <a:spcBef>
                <a:spcPts val="758"/>
              </a:spcBef>
              <a:spcAft>
                <a:spcPts val="0"/>
              </a:spcAft>
              <a:buSzPct val="100000"/>
              <a:buChar char="•"/>
            </a:pPr>
            <a:r>
              <a:rPr lang="en-US" sz="7741"/>
              <a:t>A Cappella Advisor, Best Buddies Advisors, Gay/Straight Alliance advisors, &amp; Athletic </a:t>
            </a:r>
            <a:r>
              <a:rPr b="1" lang="en-US" sz="7741"/>
              <a:t>club stipends</a:t>
            </a:r>
            <a:r>
              <a:rPr lang="en-US" sz="7741"/>
              <a:t>; Music/Theatre Arts staffing</a:t>
            </a:r>
            <a:endParaRPr sz="7741"/>
          </a:p>
          <a:p>
            <a:pPr indent="-225001" lvl="0" marL="342900" rtl="0" algn="l">
              <a:spcBef>
                <a:spcPts val="758"/>
              </a:spcBef>
              <a:spcAft>
                <a:spcPts val="0"/>
              </a:spcAft>
              <a:buSzPct val="100000"/>
              <a:buChar char="•"/>
            </a:pPr>
            <a:r>
              <a:rPr b="1" lang="en-US" sz="7741"/>
              <a:t>Additional yellow bus</a:t>
            </a:r>
            <a:r>
              <a:rPr lang="en-US" sz="7741"/>
              <a:t> service to provide additional seats</a:t>
            </a:r>
            <a:endParaRPr sz="7741"/>
          </a:p>
          <a:p>
            <a:pPr indent="-225001" lvl="0" marL="342900" rtl="0" algn="l">
              <a:spcBef>
                <a:spcPts val="758"/>
              </a:spcBef>
              <a:spcAft>
                <a:spcPts val="0"/>
              </a:spcAft>
              <a:buSzPct val="100000"/>
              <a:buChar char="•"/>
            </a:pPr>
            <a:r>
              <a:rPr b="1" lang="en-US" sz="7741"/>
              <a:t>7- 12 Director of School Counseling</a:t>
            </a:r>
            <a:r>
              <a:rPr lang="en-US" sz="7741"/>
              <a:t> to strengthen counseling services</a:t>
            </a:r>
            <a:endParaRPr sz="7741"/>
          </a:p>
          <a:p>
            <a:pPr indent="0" lvl="0" marL="0" rtl="0" algn="r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t/>
            </a:r>
            <a:endParaRPr b="1" sz="36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2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cxnSp>
        <p:nvCxnSpPr>
          <p:cNvPr id="292" name="Google Shape;292;p33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98" name="Google Shape;298;p34"/>
          <p:cNvSpPr txBox="1"/>
          <p:nvPr/>
        </p:nvSpPr>
        <p:spPr>
          <a:xfrm>
            <a:off x="138873" y="-1"/>
            <a:ext cx="388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1040155" y="1421432"/>
            <a:ext cx="76467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4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4"/>
          <p:cNvSpPr txBox="1"/>
          <p:nvPr/>
        </p:nvSpPr>
        <p:spPr>
          <a:xfrm>
            <a:off x="681083" y="533732"/>
            <a:ext cx="8109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FY24 Proposed Increases: Technology to Support Learning &amp; Operations</a:t>
            </a:r>
            <a:endParaRPr/>
          </a:p>
        </p:txBody>
      </p:sp>
      <p:sp>
        <p:nvSpPr>
          <p:cNvPr id="303" name="Google Shape;303;p34"/>
          <p:cNvSpPr txBox="1"/>
          <p:nvPr>
            <p:ph idx="1" type="body"/>
          </p:nvPr>
        </p:nvSpPr>
        <p:spPr>
          <a:xfrm>
            <a:off x="894975" y="1722450"/>
            <a:ext cx="7966500" cy="5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-273336" lvl="0" marL="342900" rtl="0" algn="l"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41"/>
              <a:t>Replacement </a:t>
            </a:r>
            <a:r>
              <a:rPr b="1" lang="en-US" sz="6741"/>
              <a:t>digital learning devices</a:t>
            </a:r>
            <a:r>
              <a:rPr lang="en-US" sz="6741"/>
              <a:t>, $62,500</a:t>
            </a:r>
            <a:endParaRPr sz="6741"/>
          </a:p>
          <a:p>
            <a:pPr indent="0" lvl="0" marL="342900" rtl="0" algn="l">
              <a:spcBef>
                <a:spcPts val="758"/>
              </a:spcBef>
              <a:spcAft>
                <a:spcPts val="0"/>
              </a:spcAft>
              <a:buNone/>
            </a:pPr>
            <a:r>
              <a:t/>
            </a:r>
            <a:endParaRPr sz="3241"/>
          </a:p>
          <a:p>
            <a:pPr indent="-273336" lvl="0" marL="342900" rtl="0" algn="l">
              <a:spcBef>
                <a:spcPts val="758"/>
              </a:spcBef>
              <a:spcAft>
                <a:spcPts val="0"/>
              </a:spcAft>
              <a:buSzPct val="100000"/>
              <a:buChar char="•"/>
            </a:pPr>
            <a:r>
              <a:rPr b="1" lang="en-US" sz="6741"/>
              <a:t>Digital licenses</a:t>
            </a:r>
            <a:r>
              <a:rPr lang="en-US" sz="6741"/>
              <a:t> to support elementary science curriculum, $4,500</a:t>
            </a:r>
            <a:endParaRPr sz="6741"/>
          </a:p>
          <a:p>
            <a:pPr indent="0" lvl="0" marL="342900" rtl="0" algn="l">
              <a:spcBef>
                <a:spcPts val="758"/>
              </a:spcBef>
              <a:spcAft>
                <a:spcPts val="0"/>
              </a:spcAft>
              <a:buNone/>
            </a:pPr>
            <a:r>
              <a:t/>
            </a:r>
            <a:endParaRPr sz="802"/>
          </a:p>
          <a:p>
            <a:pPr indent="-273336" lvl="0" marL="342900" rtl="0" algn="l"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41"/>
              <a:t>Subscription for </a:t>
            </a:r>
            <a:r>
              <a:rPr b="1" lang="en-US" sz="6741"/>
              <a:t>digital survey tool </a:t>
            </a:r>
            <a:r>
              <a:rPr lang="en-US" sz="6741"/>
              <a:t>for PreK-12 use, $22,000</a:t>
            </a:r>
            <a:endParaRPr sz="6741"/>
          </a:p>
          <a:p>
            <a:pPr indent="0" lvl="0" marL="342900" rtl="0" algn="l">
              <a:spcBef>
                <a:spcPts val="758"/>
              </a:spcBef>
              <a:spcAft>
                <a:spcPts val="0"/>
              </a:spcAft>
              <a:buNone/>
            </a:pPr>
            <a:r>
              <a:t/>
            </a:r>
            <a:endParaRPr sz="1183"/>
          </a:p>
          <a:p>
            <a:pPr indent="-273336" lvl="0" marL="342900" rtl="0" algn="l"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41"/>
              <a:t>Increased </a:t>
            </a:r>
            <a:r>
              <a:rPr b="1" lang="en-US" sz="6741"/>
              <a:t>PowerSchool service and subscription</a:t>
            </a:r>
            <a:r>
              <a:rPr lang="en-US" sz="6741"/>
              <a:t> to meet program needs, $17,887</a:t>
            </a:r>
            <a:r>
              <a:rPr lang="en-US" sz="6741"/>
              <a:t> </a:t>
            </a:r>
            <a:endParaRPr sz="6741"/>
          </a:p>
          <a:p>
            <a:pPr indent="0" lvl="0" marL="342900" rtl="0" algn="l">
              <a:spcBef>
                <a:spcPts val="758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73336" lvl="0" marL="342900" rtl="0" algn="l"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41"/>
              <a:t>Pilot </a:t>
            </a:r>
            <a:r>
              <a:rPr b="1" lang="en-US" sz="6741"/>
              <a:t>digital school dismissal management system</a:t>
            </a:r>
            <a:r>
              <a:rPr lang="en-US" sz="6741"/>
              <a:t> at Broadmeadow &amp; Eliot, $4,000</a:t>
            </a:r>
            <a:endParaRPr sz="6741"/>
          </a:p>
          <a:p>
            <a:pPr indent="0" lvl="0" marL="342900" rtl="0" algn="l">
              <a:spcBef>
                <a:spcPts val="758"/>
              </a:spcBef>
              <a:spcAft>
                <a:spcPts val="0"/>
              </a:spcAft>
              <a:buNone/>
            </a:pPr>
            <a:r>
              <a:t/>
            </a:r>
            <a:endParaRPr sz="2261"/>
          </a:p>
          <a:p>
            <a:pPr indent="0" lvl="0" marL="0" rtl="0" algn="r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t/>
            </a:r>
            <a:endParaRPr b="1" sz="36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2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cxnSp>
        <p:nvCxnSpPr>
          <p:cNvPr id="304" name="Google Shape;304;p34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10" name="Google Shape;310;p35"/>
          <p:cNvSpPr txBox="1"/>
          <p:nvPr>
            <p:ph idx="1" type="body"/>
          </p:nvPr>
        </p:nvSpPr>
        <p:spPr>
          <a:xfrm>
            <a:off x="909675" y="1295400"/>
            <a:ext cx="8005800" cy="52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11C29"/>
              </a:buClr>
              <a:buSzPct val="100000"/>
              <a:buNone/>
            </a:pPr>
            <a:r>
              <a:t/>
            </a:r>
            <a:endParaRPr sz="3100">
              <a:solidFill>
                <a:srgbClr val="111C29"/>
              </a:solidFill>
            </a:endParaRPr>
          </a:p>
          <a:p>
            <a:pPr indent="-375183" lvl="0" marL="342900" rtl="0" algn="l">
              <a:spcBef>
                <a:spcPts val="434"/>
              </a:spcBef>
              <a:spcAft>
                <a:spcPts val="0"/>
              </a:spcAft>
              <a:buClr>
                <a:srgbClr val="111C29"/>
              </a:buClr>
              <a:buSzPct val="100000"/>
              <a:buChar char="•"/>
            </a:pPr>
            <a:r>
              <a:rPr b="1" lang="en-US" sz="4285">
                <a:solidFill>
                  <a:srgbClr val="111C29"/>
                </a:solidFill>
              </a:rPr>
              <a:t>Addresses </a:t>
            </a:r>
            <a:r>
              <a:rPr lang="en-US" sz="4285">
                <a:solidFill>
                  <a:srgbClr val="111C29"/>
                </a:solidFill>
              </a:rPr>
              <a:t>priorities identified by School Committee</a:t>
            </a:r>
            <a:endParaRPr sz="4385"/>
          </a:p>
          <a:p>
            <a:pPr indent="0" lvl="0" marL="0" rtl="0" algn="l">
              <a:spcBef>
                <a:spcPts val="434"/>
              </a:spcBef>
              <a:spcAft>
                <a:spcPts val="0"/>
              </a:spcAft>
              <a:buClr>
                <a:srgbClr val="111C29"/>
              </a:buClr>
              <a:buSzPct val="108945"/>
              <a:buNone/>
            </a:pPr>
            <a:r>
              <a:t/>
            </a:r>
            <a:endParaRPr b="1" sz="2845">
              <a:solidFill>
                <a:srgbClr val="111C29"/>
              </a:solidFill>
            </a:endParaRPr>
          </a:p>
          <a:p>
            <a:pPr indent="-375183" lvl="0" marL="342900" rtl="0" algn="l">
              <a:spcBef>
                <a:spcPts val="434"/>
              </a:spcBef>
              <a:spcAft>
                <a:spcPts val="0"/>
              </a:spcAft>
              <a:buClr>
                <a:srgbClr val="111C29"/>
              </a:buClr>
              <a:buSzPct val="100000"/>
              <a:buChar char="•"/>
            </a:pPr>
            <a:r>
              <a:rPr b="1" lang="en-US" sz="4285">
                <a:solidFill>
                  <a:srgbClr val="111C29"/>
                </a:solidFill>
              </a:rPr>
              <a:t>Builds </a:t>
            </a:r>
            <a:r>
              <a:rPr lang="en-US" sz="4285">
                <a:solidFill>
                  <a:srgbClr val="111C29"/>
                </a:solidFill>
              </a:rPr>
              <a:t>capacity in specialized programs for special education students &amp; counseling</a:t>
            </a:r>
            <a:endParaRPr sz="4385"/>
          </a:p>
          <a:p>
            <a:pPr indent="0" lvl="0" marL="0" rtl="0" algn="l">
              <a:spcBef>
                <a:spcPts val="434"/>
              </a:spcBef>
              <a:spcAft>
                <a:spcPts val="0"/>
              </a:spcAft>
              <a:buClr>
                <a:srgbClr val="111C29"/>
              </a:buClr>
              <a:buSzPct val="108945"/>
              <a:buNone/>
            </a:pPr>
            <a:r>
              <a:t/>
            </a:r>
            <a:endParaRPr b="1" sz="2845">
              <a:solidFill>
                <a:srgbClr val="111C29"/>
              </a:solidFill>
            </a:endParaRPr>
          </a:p>
          <a:p>
            <a:pPr indent="-375183" lvl="0" marL="342900" rtl="0" algn="l">
              <a:spcBef>
                <a:spcPts val="434"/>
              </a:spcBef>
              <a:spcAft>
                <a:spcPts val="0"/>
              </a:spcAft>
              <a:buClr>
                <a:srgbClr val="111C29"/>
              </a:buClr>
              <a:buSzPct val="100000"/>
              <a:buChar char="•"/>
            </a:pPr>
            <a:r>
              <a:rPr b="1" lang="en-US" sz="4285">
                <a:solidFill>
                  <a:srgbClr val="111C29"/>
                </a:solidFill>
              </a:rPr>
              <a:t>Offers </a:t>
            </a:r>
            <a:r>
              <a:rPr lang="en-US" sz="4285">
                <a:solidFill>
                  <a:srgbClr val="111C29"/>
                </a:solidFill>
              </a:rPr>
              <a:t>new summer programming</a:t>
            </a:r>
            <a:endParaRPr sz="4385"/>
          </a:p>
          <a:p>
            <a:pPr indent="-205105" lvl="0" marL="342900" rtl="0" algn="l">
              <a:spcBef>
                <a:spcPts val="434"/>
              </a:spcBef>
              <a:spcAft>
                <a:spcPts val="0"/>
              </a:spcAft>
              <a:buClr>
                <a:srgbClr val="111C29"/>
              </a:buClr>
              <a:buSzPct val="108945"/>
              <a:buNone/>
            </a:pPr>
            <a:r>
              <a:t/>
            </a:r>
            <a:endParaRPr b="1" sz="2845">
              <a:solidFill>
                <a:srgbClr val="111C29"/>
              </a:solidFill>
            </a:endParaRPr>
          </a:p>
          <a:p>
            <a:pPr indent="-375183" lvl="0" marL="342900" rtl="0" algn="l">
              <a:spcBef>
                <a:spcPts val="434"/>
              </a:spcBef>
              <a:spcAft>
                <a:spcPts val="0"/>
              </a:spcAft>
              <a:buClr>
                <a:srgbClr val="111C29"/>
              </a:buClr>
              <a:buSzPct val="100000"/>
              <a:buChar char="•"/>
            </a:pPr>
            <a:r>
              <a:rPr b="1" lang="en-US" sz="4285">
                <a:solidFill>
                  <a:srgbClr val="111C29"/>
                </a:solidFill>
              </a:rPr>
              <a:t>Supports </a:t>
            </a:r>
            <a:r>
              <a:rPr lang="en-US" sz="4285">
                <a:solidFill>
                  <a:srgbClr val="111C29"/>
                </a:solidFill>
              </a:rPr>
              <a:t>sustainable &amp; competitive wages</a:t>
            </a:r>
            <a:endParaRPr sz="4285">
              <a:solidFill>
                <a:srgbClr val="111C29"/>
              </a:solidFill>
            </a:endParaRPr>
          </a:p>
          <a:p>
            <a:pPr indent="0" lvl="0" marL="342900" rtl="0" algn="l">
              <a:spcBef>
                <a:spcPts val="434"/>
              </a:spcBef>
              <a:spcAft>
                <a:spcPts val="0"/>
              </a:spcAft>
              <a:buNone/>
            </a:pPr>
            <a:r>
              <a:t/>
            </a:r>
            <a:endParaRPr b="1" sz="3965">
              <a:solidFill>
                <a:srgbClr val="111C29"/>
              </a:solidFill>
            </a:endParaRPr>
          </a:p>
          <a:p>
            <a:pPr indent="-375183" lvl="0" marL="342900" rtl="0" algn="l">
              <a:spcBef>
                <a:spcPts val="434"/>
              </a:spcBef>
              <a:spcAft>
                <a:spcPts val="0"/>
              </a:spcAft>
              <a:buClr>
                <a:srgbClr val="111C29"/>
              </a:buClr>
              <a:buSzPct val="100000"/>
              <a:buChar char="•"/>
            </a:pPr>
            <a:r>
              <a:rPr b="1" lang="en-US" sz="4285">
                <a:solidFill>
                  <a:srgbClr val="111C29"/>
                </a:solidFill>
              </a:rPr>
              <a:t>Redirects </a:t>
            </a:r>
            <a:r>
              <a:rPr lang="en-US" sz="4285">
                <a:solidFill>
                  <a:srgbClr val="111C29"/>
                </a:solidFill>
              </a:rPr>
              <a:t>existing funds to meet new needs</a:t>
            </a:r>
            <a:endParaRPr sz="4285">
              <a:solidFill>
                <a:srgbClr val="111C29"/>
              </a:solidFill>
            </a:endParaRPr>
          </a:p>
          <a:p>
            <a:pPr indent="0" lvl="0" marL="342900" rtl="0" algn="l">
              <a:spcBef>
                <a:spcPts val="434"/>
              </a:spcBef>
              <a:spcAft>
                <a:spcPts val="0"/>
              </a:spcAft>
              <a:buNone/>
            </a:pPr>
            <a:r>
              <a:t/>
            </a:r>
            <a:endParaRPr b="1" sz="3965">
              <a:solidFill>
                <a:srgbClr val="111C29"/>
              </a:solidFill>
            </a:endParaRPr>
          </a:p>
          <a:p>
            <a:pPr indent="-375183" lvl="0" marL="342900" rtl="0" algn="l">
              <a:spcBef>
                <a:spcPts val="434"/>
              </a:spcBef>
              <a:spcAft>
                <a:spcPts val="0"/>
              </a:spcAft>
              <a:buClr>
                <a:srgbClr val="111C29"/>
              </a:buClr>
              <a:buSzPct val="100000"/>
              <a:buChar char="•"/>
            </a:pPr>
            <a:r>
              <a:rPr b="1" lang="en-US" sz="4285">
                <a:solidFill>
                  <a:srgbClr val="111C29"/>
                </a:solidFill>
              </a:rPr>
              <a:t>Allows </a:t>
            </a:r>
            <a:r>
              <a:rPr lang="en-US" sz="4285">
                <a:solidFill>
                  <a:srgbClr val="111C29"/>
                </a:solidFill>
              </a:rPr>
              <a:t>the district to continue to prioritize equity, inclusion and the Strategic Plan</a:t>
            </a:r>
            <a:endParaRPr sz="4285">
              <a:solidFill>
                <a:srgbClr val="111C29"/>
              </a:solidFill>
            </a:endParaRPr>
          </a:p>
          <a:p>
            <a:pPr indent="0" lvl="0" marL="0" rtl="0" algn="l">
              <a:spcBef>
                <a:spcPts val="434"/>
              </a:spcBef>
              <a:spcAft>
                <a:spcPts val="0"/>
              </a:spcAft>
              <a:buClr>
                <a:srgbClr val="111C29"/>
              </a:buClr>
              <a:buSzPct val="86067"/>
              <a:buNone/>
            </a:pPr>
            <a:r>
              <a:t/>
            </a:r>
            <a:endParaRPr sz="3601">
              <a:solidFill>
                <a:srgbClr val="111C29"/>
              </a:solidFill>
            </a:endParaRPr>
          </a:p>
        </p:txBody>
      </p:sp>
      <p:sp>
        <p:nvSpPr>
          <p:cNvPr id="311" name="Google Shape;311;p35"/>
          <p:cNvSpPr txBox="1"/>
          <p:nvPr/>
        </p:nvSpPr>
        <p:spPr>
          <a:xfrm>
            <a:off x="138873" y="246256"/>
            <a:ext cx="388800" cy="6858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5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909683" y="533732"/>
            <a:ext cx="7676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FY24 Operating Budget… </a:t>
            </a:r>
            <a:endParaRPr/>
          </a:p>
        </p:txBody>
      </p:sp>
      <p:sp>
        <p:nvSpPr>
          <p:cNvPr id="315" name="Google Shape;315;p35"/>
          <p:cNvSpPr txBox="1"/>
          <p:nvPr/>
        </p:nvSpPr>
        <p:spPr>
          <a:xfrm>
            <a:off x="138873" y="-1"/>
            <a:ext cx="388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p35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7" name="Google Shape;3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25" y="1472788"/>
            <a:ext cx="621594" cy="6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25" y="2083488"/>
            <a:ext cx="621594" cy="6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50" y="2999338"/>
            <a:ext cx="621594" cy="6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25" y="4525888"/>
            <a:ext cx="621594" cy="6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25" y="3687688"/>
            <a:ext cx="621594" cy="6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25" y="5211688"/>
            <a:ext cx="621594" cy="61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/>
          <p:nvPr/>
        </p:nvSpPr>
        <p:spPr>
          <a:xfrm>
            <a:off x="1639900" y="979700"/>
            <a:ext cx="1630800" cy="831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ggg</a:t>
            </a:r>
            <a:endParaRPr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gg</a:t>
            </a:r>
            <a:endParaRPr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6"/>
          <p:cNvSpPr txBox="1"/>
          <p:nvPr/>
        </p:nvSpPr>
        <p:spPr>
          <a:xfrm>
            <a:off x="140157" y="-2"/>
            <a:ext cx="388779" cy="6876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591" y="62945"/>
            <a:ext cx="1596213" cy="81035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6"/>
          <p:cNvSpPr txBox="1"/>
          <p:nvPr/>
        </p:nvSpPr>
        <p:spPr>
          <a:xfrm>
            <a:off x="892775" y="1024221"/>
            <a:ext cx="3702000" cy="289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700">
                <a:solidFill>
                  <a:srgbClr val="85200C"/>
                </a:solidFill>
                <a:latin typeface="Roboto Serif"/>
                <a:ea typeface="Roboto Serif"/>
                <a:cs typeface="Roboto Serif"/>
                <a:sym typeface="Roboto Serif"/>
              </a:rPr>
              <a:t>“ The</a:t>
            </a:r>
            <a:r>
              <a:rPr lang="en-US" sz="30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r>
              <a:rPr lang="en-US" sz="19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purpose of a school depends very much upon the interest taken in it by the parents.  In many of our schools the parents have long since taken a deep and active interest in their children’s progress and welfare.”</a:t>
            </a:r>
            <a:endParaRPr sz="19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332" name="Google Shape;332;p36"/>
          <p:cNvCxnSpPr/>
          <p:nvPr/>
        </p:nvCxnSpPr>
        <p:spPr>
          <a:xfrm>
            <a:off x="533500" y="-226"/>
            <a:ext cx="10800" cy="68580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3" name="Google Shape;333;p36"/>
          <p:cNvSpPr txBox="1"/>
          <p:nvPr/>
        </p:nvSpPr>
        <p:spPr>
          <a:xfrm>
            <a:off x="4911450" y="204450"/>
            <a:ext cx="3837900" cy="40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85200C"/>
                </a:solidFill>
                <a:latin typeface="Roboto Serif"/>
                <a:ea typeface="Roboto Serif"/>
                <a:cs typeface="Roboto Serif"/>
                <a:sym typeface="Roboto Serif"/>
              </a:rPr>
              <a:t>“ Though</a:t>
            </a:r>
            <a:r>
              <a:rPr lang="en-US" sz="1700"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r>
              <a:rPr lang="en-US" sz="1900">
                <a:latin typeface="Roboto Serif Medium"/>
                <a:ea typeface="Roboto Serif Medium"/>
                <a:cs typeface="Roboto Serif Medium"/>
                <a:sym typeface="Roboto Serif Medium"/>
              </a:rPr>
              <a:t>some think we are now paying our teachers too much, we are constantly losing the services of the best of them, </a:t>
            </a:r>
            <a:r>
              <a:rPr lang="en-US" sz="1900">
                <a:latin typeface="Roboto Serif Medium"/>
                <a:ea typeface="Roboto Serif Medium"/>
                <a:cs typeface="Roboto Serif Medium"/>
                <a:sym typeface="Roboto Serif Medium"/>
              </a:rPr>
              <a:t>because</a:t>
            </a:r>
            <a:r>
              <a:rPr lang="en-US" sz="1900">
                <a:latin typeface="Roboto Serif Medium"/>
                <a:ea typeface="Roboto Serif Medium"/>
                <a:cs typeface="Roboto Serif Medium"/>
                <a:sym typeface="Roboto Serif Medium"/>
              </a:rPr>
              <a:t> they can obtain better pay elsewhere… The only alternative seems to be, either to increase the teachers’ pay a little, or to retard the present healthy progress of our students and schools…”</a:t>
            </a:r>
            <a:endParaRPr sz="19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873325" y="4412150"/>
            <a:ext cx="8034900" cy="17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85200C"/>
                </a:solidFill>
                <a:latin typeface="Roboto Serif"/>
                <a:ea typeface="Roboto Serif"/>
                <a:cs typeface="Roboto Serif"/>
                <a:sym typeface="Roboto Serif"/>
              </a:rPr>
              <a:t>“ The</a:t>
            </a:r>
            <a:r>
              <a:rPr lang="en-US" sz="1900"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r>
              <a:rPr lang="en-US" sz="1900">
                <a:latin typeface="Roboto Serif Medium"/>
                <a:ea typeface="Roboto Serif Medium"/>
                <a:cs typeface="Roboto Serif Medium"/>
                <a:sym typeface="Roboto Serif Medium"/>
              </a:rPr>
              <a:t>moral character of a school is of vital importance; mental cultivation at the expense of the cultivation of the heart, is a curse rather than a blessing.  Not the more knowing &amp; the more scientific, but rather the more virtuous the child, the man, and the </a:t>
            </a:r>
            <a:r>
              <a:rPr lang="en-US" sz="1900">
                <a:latin typeface="Roboto Serif Medium"/>
                <a:ea typeface="Roboto Serif Medium"/>
                <a:cs typeface="Roboto Serif Medium"/>
                <a:sym typeface="Roboto Serif Medium"/>
              </a:rPr>
              <a:t>people - </a:t>
            </a:r>
            <a:r>
              <a:rPr lang="en-US" sz="1900">
                <a:latin typeface="Roboto Serif Medium"/>
                <a:ea typeface="Roboto Serif Medium"/>
                <a:cs typeface="Roboto Serif Medium"/>
                <a:sym typeface="Roboto Serif Medium"/>
              </a:rPr>
              <a:t>the more happy and more useful.”</a:t>
            </a:r>
            <a:endParaRPr sz="19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335" name="Google Shape;335;p36"/>
          <p:cNvSpPr txBox="1"/>
          <p:nvPr/>
        </p:nvSpPr>
        <p:spPr>
          <a:xfrm>
            <a:off x="1392225" y="6192725"/>
            <a:ext cx="6939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Calibri"/>
                <a:ea typeface="Calibri"/>
                <a:cs typeface="Calibri"/>
                <a:sym typeface="Calibri"/>
              </a:rPr>
              <a:t>Report to the Town of Needham from the Needham School Committee </a:t>
            </a:r>
            <a:r>
              <a:rPr b="1" i="1"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8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April 4, 1859</a:t>
            </a:r>
            <a:endParaRPr b="1" i="1" sz="180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6" name="Google Shape;336;p36"/>
          <p:cNvCxnSpPr/>
          <p:nvPr/>
        </p:nvCxnSpPr>
        <p:spPr>
          <a:xfrm>
            <a:off x="4802800" y="1546925"/>
            <a:ext cx="36900" cy="1922700"/>
          </a:xfrm>
          <a:prstGeom prst="straightConnector1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36"/>
          <p:cNvCxnSpPr/>
          <p:nvPr/>
        </p:nvCxnSpPr>
        <p:spPr>
          <a:xfrm flipH="1" rot="10800000">
            <a:off x="2416125" y="4321575"/>
            <a:ext cx="5539500" cy="7500"/>
          </a:xfrm>
          <a:prstGeom prst="straightConnector1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457200" y="13183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138873" y="-1"/>
            <a:ext cx="388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833483" y="118107"/>
            <a:ext cx="767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The challenging context for developing a budget request to support the </a:t>
            </a:r>
            <a:endParaRPr b="1" sz="30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Needham Public Schools in 2023-24 (FY24)</a:t>
            </a:r>
            <a:endParaRPr sz="400">
              <a:solidFill>
                <a:srgbClr val="1C4587"/>
              </a:solidFill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845978" y="2411613"/>
            <a:ext cx="78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829725" y="1727200"/>
            <a:ext cx="79110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Students’ safety &amp; wellness, learning, emotional, and mental health needs continue to dominate planning and programming in the aftermath of the COVID pandemic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Enrollment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School enrollment is down from 2019-20 but continues to grow back to pre-pandemic levels; an additional 68 students projected next year; Building capacity for Preschool &amp; special education essential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The State has unilaterally imposed a significant tuition increase for students enrolled in special education private schools; district supply costs up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181" name="Google Shape;181;p25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457200" y="13183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138873" y="-1"/>
            <a:ext cx="388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833483" y="118107"/>
            <a:ext cx="767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The challenging context for developing a budget request to support the </a:t>
            </a:r>
            <a:endParaRPr b="1" sz="30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Needham Public Schools in 2023-24 (FY24)</a:t>
            </a:r>
            <a:endParaRPr sz="400">
              <a:solidFill>
                <a:srgbClr val="1C4587"/>
              </a:solidFill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845978" y="2411613"/>
            <a:ext cx="78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829725" y="1727200"/>
            <a:ext cx="74844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Wages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Staff salaries will increase significantly in order to maintain services and provide reasonable, fair and competitive wages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Staffing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The challenge to hire qualified and diverse staff to support student learning and provide services remains due to labor shortages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School building maintenance needs and school transportation require significant and ongoing attention, funding, and management; inflation &amp; supply chain issues persist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cxnSp>
        <p:nvCxnSpPr>
          <p:cNvPr id="193" name="Google Shape;193;p26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138873" y="-1"/>
            <a:ext cx="388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1100640" y="1428977"/>
            <a:ext cx="7646700" cy="44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681083" y="533732"/>
            <a:ext cx="76761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Portrait of a Needham Graduate Strategic Priorities 2020-2025</a:t>
            </a:r>
            <a:endParaRPr/>
          </a:p>
        </p:txBody>
      </p:sp>
      <p:sp>
        <p:nvSpPr>
          <p:cNvPr id="204" name="Google Shape;204;p27"/>
          <p:cNvSpPr txBox="1"/>
          <p:nvPr/>
        </p:nvSpPr>
        <p:spPr>
          <a:xfrm>
            <a:off x="957770" y="2343355"/>
            <a:ext cx="1481400" cy="1273500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#1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ARE DRIVERS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THEIR OWN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7159340" y="2297917"/>
            <a:ext cx="1598700" cy="1377300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#2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EXPERIENCE INTEGRATIVE TEACHING AND LEARNING</a:t>
            </a: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922145" y="4437818"/>
            <a:ext cx="1483200" cy="1377300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#3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LEARN &amp; GROW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ADAPTABLE ENVIRONMENTS</a:t>
            </a:r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0193" y="2236788"/>
            <a:ext cx="3406022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7171215" y="4435316"/>
            <a:ext cx="1598700" cy="1377300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#4 </a:t>
            </a:r>
            <a:r>
              <a:rPr b="1"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SUPPORTS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p27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138873" y="-1"/>
            <a:ext cx="3888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459993" y="1241632"/>
            <a:ext cx="76467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1100640" y="1779588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81083" y="533732"/>
            <a:ext cx="7676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FY24 Budget Context: Enrollment</a:t>
            </a:r>
            <a:endParaRPr/>
          </a:p>
        </p:txBody>
      </p:sp>
      <p:sp>
        <p:nvSpPr>
          <p:cNvPr id="220" name="Google Shape;220;p28"/>
          <p:cNvSpPr txBox="1"/>
          <p:nvPr/>
        </p:nvSpPr>
        <p:spPr>
          <a:xfrm>
            <a:off x="5626100" y="37338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4191000" y="33274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3" name="Google Shape;223;p28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4" name="Google Shape;2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876" y="1347550"/>
            <a:ext cx="7638718" cy="50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/>
          <p:nvPr/>
        </p:nvSpPr>
        <p:spPr>
          <a:xfrm>
            <a:off x="5927600" y="3165500"/>
            <a:ext cx="1744500" cy="1271400"/>
          </a:xfrm>
          <a:prstGeom prst="wedgeRectCallout">
            <a:avLst>
              <a:gd fmla="val 63124" name="adj1"/>
              <a:gd fmla="val -112600" name="adj2"/>
            </a:avLst>
          </a:prstGeom>
          <a:solidFill>
            <a:srgbClr val="E06666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PreK-12 Enrollment projected to increase by </a:t>
            </a:r>
            <a:r>
              <a:rPr b="1" lang="en-US" sz="2000">
                <a:solidFill>
                  <a:schemeClr val="lt1"/>
                </a:solidFill>
              </a:rPr>
              <a:t>68</a:t>
            </a:r>
            <a:r>
              <a:rPr b="1" lang="en-US">
                <a:solidFill>
                  <a:schemeClr val="lt1"/>
                </a:solidFill>
              </a:rPr>
              <a:t> students in FY24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1" name="Google Shape;231;p29"/>
          <p:cNvSpPr txBox="1"/>
          <p:nvPr/>
        </p:nvSpPr>
        <p:spPr>
          <a:xfrm>
            <a:off x="138873" y="-1"/>
            <a:ext cx="388779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1040155" y="1421432"/>
            <a:ext cx="7646645" cy="1630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1100640" y="1779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1100640" y="1779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681084" y="533732"/>
            <a:ext cx="8324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FY24 Budget Context: Special Education Enrollment</a:t>
            </a:r>
            <a:endParaRPr/>
          </a:p>
        </p:txBody>
      </p:sp>
      <p:sp>
        <p:nvSpPr>
          <p:cNvPr id="236" name="Google Shape;236;p29"/>
          <p:cNvSpPr txBox="1"/>
          <p:nvPr/>
        </p:nvSpPr>
        <p:spPr>
          <a:xfrm>
            <a:off x="5626100" y="37338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4191000" y="33274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9" name="Google Shape;239;p29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0" name="Google Shape;240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50" y="1902759"/>
            <a:ext cx="7646651" cy="473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457200" y="2069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46" name="Google Shape;246;p30"/>
          <p:cNvSpPr txBox="1"/>
          <p:nvPr>
            <p:ph idx="2" type="body"/>
          </p:nvPr>
        </p:nvSpPr>
        <p:spPr>
          <a:xfrm>
            <a:off x="5361950" y="1332400"/>
            <a:ext cx="3174900" cy="52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rgbClr val="1C4587"/>
                </a:solidFill>
              </a:rPr>
              <a:t>$4.65 </a:t>
            </a:r>
            <a:r>
              <a:rPr lang="en-US" sz="3200">
                <a:solidFill>
                  <a:srgbClr val="1C4587"/>
                </a:solidFill>
              </a:rPr>
              <a:t>million</a:t>
            </a:r>
            <a:r>
              <a:rPr b="1" lang="en-US" sz="3200">
                <a:solidFill>
                  <a:srgbClr val="1C4587"/>
                </a:solidFill>
              </a:rPr>
              <a:t>               $0.23 </a:t>
            </a:r>
            <a:r>
              <a:rPr lang="en-US" sz="3200">
                <a:solidFill>
                  <a:srgbClr val="1C4587"/>
                </a:solidFill>
              </a:rPr>
              <a:t>million</a:t>
            </a:r>
            <a:endParaRPr>
              <a:solidFill>
                <a:srgbClr val="1C4587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rgbClr val="1C4587"/>
                </a:solidFill>
              </a:rPr>
              <a:t>$4,878,175</a:t>
            </a:r>
            <a:endParaRPr b="1" sz="3200">
              <a:solidFill>
                <a:srgbClr val="1C4587"/>
              </a:solidFill>
            </a:endParaRPr>
          </a:p>
          <a:p>
            <a:pPr indent="0" lvl="0" marL="0" rtl="0" algn="r">
              <a:spcBef>
                <a:spcPts val="1368"/>
              </a:spcBef>
              <a:spcAft>
                <a:spcPts val="0"/>
              </a:spcAft>
              <a:buClr>
                <a:srgbClr val="000090"/>
              </a:buClr>
              <a:buSzPts val="3200"/>
              <a:buNone/>
            </a:pPr>
            <a:r>
              <a:t/>
            </a:r>
            <a:endParaRPr b="1" sz="23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1368"/>
              </a:spcBef>
              <a:spcAft>
                <a:spcPts val="0"/>
              </a:spcAft>
              <a:buClr>
                <a:srgbClr val="000090"/>
              </a:buClr>
              <a:buSzPts val="3200"/>
              <a:buNone/>
            </a:pPr>
            <a:r>
              <a:rPr b="1" lang="en-US" sz="3200">
                <a:solidFill>
                  <a:srgbClr val="000090"/>
                </a:solidFill>
              </a:rPr>
              <a:t>$92,155,973</a:t>
            </a:r>
            <a:endParaRPr sz="3200"/>
          </a:p>
        </p:txBody>
      </p:sp>
      <p:sp>
        <p:nvSpPr>
          <p:cNvPr id="247" name="Google Shape;247;p30"/>
          <p:cNvSpPr txBox="1"/>
          <p:nvPr/>
        </p:nvSpPr>
        <p:spPr>
          <a:xfrm>
            <a:off x="138873" y="-1"/>
            <a:ext cx="388779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0"/>
          <p:cNvSpPr/>
          <p:nvPr/>
        </p:nvSpPr>
        <p:spPr>
          <a:xfrm>
            <a:off x="1100640" y="1779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1100640" y="1779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681083" y="313590"/>
            <a:ext cx="7676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FY24 Operating Budget Proposed Increases</a:t>
            </a:r>
            <a:endParaRPr/>
          </a:p>
        </p:txBody>
      </p:sp>
      <p:sp>
        <p:nvSpPr>
          <p:cNvPr id="251" name="Google Shape;251;p30"/>
          <p:cNvSpPr txBox="1"/>
          <p:nvPr>
            <p:ph idx="1" type="body"/>
          </p:nvPr>
        </p:nvSpPr>
        <p:spPr>
          <a:xfrm>
            <a:off x="660400" y="1256350"/>
            <a:ext cx="5588100" cy="5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Level Service/Wages</a:t>
            </a:r>
            <a:r>
              <a:rPr lang="en-US" sz="3200">
                <a:solidFill>
                  <a:srgbClr val="FF0000"/>
                </a:solidFill>
              </a:rPr>
              <a:t>*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Program Improvements</a:t>
            </a:r>
            <a:endParaRPr sz="3200"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/>
              <a:t>Total proposed increase:</a:t>
            </a:r>
            <a:endParaRPr sz="32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	</a:t>
            </a:r>
            <a:r>
              <a:rPr b="1" lang="en-US" sz="3200">
                <a:solidFill>
                  <a:schemeClr val="lt1"/>
                </a:solidFill>
              </a:rPr>
              <a:t>Plus,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/>
              <a:t>Total FY24 Budget Request: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t/>
            </a:r>
            <a:endParaRPr b="1" sz="1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b="1" lang="en-US" sz="1700">
                <a:solidFill>
                  <a:srgbClr val="FF0000"/>
                </a:solidFill>
              </a:rPr>
              <a:t>* Opens door to similar service for students, families &amp; staff</a:t>
            </a:r>
            <a:endParaRPr b="1" sz="2500"/>
          </a:p>
        </p:txBody>
      </p:sp>
      <p:sp>
        <p:nvSpPr>
          <p:cNvPr id="252" name="Google Shape;25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3" name="Google Shape;253;p30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30"/>
          <p:cNvSpPr txBox="1"/>
          <p:nvPr/>
        </p:nvSpPr>
        <p:spPr>
          <a:xfrm>
            <a:off x="2024325" y="4692300"/>
            <a:ext cx="6465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over FY23:</a:t>
            </a:r>
            <a:r>
              <a:rPr b="1" lang="en-US" sz="32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			5.59%	</a:t>
            </a:r>
            <a:endParaRPr b="1" sz="320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1676150" y="5313775"/>
            <a:ext cx="6192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Staff Requested:</a:t>
            </a:r>
            <a:r>
              <a:rPr b="1" lang="en-US" sz="32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			    14.32</a:t>
            </a:r>
            <a:endParaRPr b="1" sz="320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61" name="Google Shape;261;p31"/>
          <p:cNvSpPr txBox="1"/>
          <p:nvPr/>
        </p:nvSpPr>
        <p:spPr>
          <a:xfrm>
            <a:off x="138873" y="-1"/>
            <a:ext cx="388779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1040155" y="1421432"/>
            <a:ext cx="7646645" cy="1630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1100640" y="1779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1100640" y="1779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681083" y="533732"/>
            <a:ext cx="76759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FY24 District Staffing Requests</a:t>
            </a:r>
            <a:endParaRPr/>
          </a:p>
        </p:txBody>
      </p:sp>
      <p:sp>
        <p:nvSpPr>
          <p:cNvPr id="266" name="Google Shape;266;p31"/>
          <p:cNvSpPr txBox="1"/>
          <p:nvPr>
            <p:ph idx="1" type="body"/>
          </p:nvPr>
        </p:nvSpPr>
        <p:spPr>
          <a:xfrm>
            <a:off x="681075" y="1241625"/>
            <a:ext cx="7090500" cy="53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30200" lvl="0" marL="342900" rtl="0" algn="l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Kindergarten TAs for Enrollment</a:t>
            </a:r>
            <a:endParaRPr sz="2400"/>
          </a:p>
          <a:p>
            <a:pPr indent="-330200" lvl="0" marL="342900" rtl="0" algn="l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Student Services Teachers (SpEd, ELL, Nursing)</a:t>
            </a:r>
            <a:endParaRPr sz="2400"/>
          </a:p>
          <a:p>
            <a:pPr indent="-330200" lvl="0" marL="342900" rtl="0" algn="l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Student Services Paraprofessionals (SpEd)</a:t>
            </a:r>
            <a:endParaRPr sz="2400"/>
          </a:p>
          <a:p>
            <a:pPr indent="-330200" lvl="0" marL="342900" rtl="0" algn="l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Literacy Specialist Teachers</a:t>
            </a:r>
            <a:endParaRPr sz="2400"/>
          </a:p>
          <a:p>
            <a:pPr indent="-330200" lvl="0" marL="342900" rtl="0" algn="l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Special Area Teachers (FPA, Languages, Soc. Stud)</a:t>
            </a:r>
            <a:endParaRPr sz="2400"/>
          </a:p>
          <a:p>
            <a:pPr indent="-330200" lvl="0" marL="342900" rtl="0" algn="l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Expanded Elementary Principal (Eliot, Mitchell)</a:t>
            </a:r>
            <a:endParaRPr sz="2400"/>
          </a:p>
          <a:p>
            <a:pPr indent="-330200" lvl="0" marL="342900" rtl="0" algn="l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Director of Counseling Secondary Level</a:t>
            </a:r>
            <a:endParaRPr sz="24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/>
              <a:t>		</a:t>
            </a:r>
            <a:r>
              <a:rPr b="1" lang="en-US" sz="2600">
                <a:solidFill>
                  <a:srgbClr val="000090"/>
                </a:solidFill>
              </a:rPr>
              <a:t>Total New Staffing Requests:</a:t>
            </a:r>
            <a:endParaRPr b="1" sz="26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cxnSp>
        <p:nvCxnSpPr>
          <p:cNvPr id="267" name="Google Shape;267;p31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31"/>
          <p:cNvSpPr txBox="1"/>
          <p:nvPr>
            <p:ph idx="1" type="body"/>
          </p:nvPr>
        </p:nvSpPr>
        <p:spPr>
          <a:xfrm>
            <a:off x="7406200" y="1241625"/>
            <a:ext cx="1429500" cy="53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90"/>
                </a:solidFill>
              </a:rPr>
              <a:t>2.0</a:t>
            </a:r>
            <a:endParaRPr b="1" sz="24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90"/>
                </a:solidFill>
              </a:rPr>
              <a:t>7.41</a:t>
            </a:r>
            <a:endParaRPr b="1" sz="24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90"/>
                </a:solidFill>
              </a:rPr>
              <a:t>2.8</a:t>
            </a:r>
            <a:endParaRPr b="1" sz="24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90"/>
                </a:solidFill>
              </a:rPr>
              <a:t>0.6</a:t>
            </a:r>
            <a:endParaRPr b="1" sz="24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90"/>
                </a:solidFill>
              </a:rPr>
              <a:t>1.06</a:t>
            </a:r>
            <a:endParaRPr b="1" sz="24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90"/>
                </a:solidFill>
              </a:rPr>
              <a:t>0.4</a:t>
            </a:r>
            <a:endParaRPr b="1" sz="24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90"/>
                </a:solidFill>
              </a:rPr>
              <a:t>1.0</a:t>
            </a:r>
            <a:endParaRPr b="1" sz="24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90"/>
                </a:solidFill>
              </a:rPr>
              <a:t>14.33</a:t>
            </a:r>
            <a:endParaRPr b="1" sz="2600">
              <a:solidFill>
                <a:srgbClr val="000090"/>
              </a:solidFill>
            </a:endParaRPr>
          </a:p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74" name="Google Shape;274;p32"/>
          <p:cNvSpPr txBox="1"/>
          <p:nvPr>
            <p:ph idx="2" type="body"/>
          </p:nvPr>
        </p:nvSpPr>
        <p:spPr>
          <a:xfrm>
            <a:off x="6802100" y="790350"/>
            <a:ext cx="1870800" cy="5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rgbClr val="000090"/>
                </a:solidFill>
              </a:rPr>
              <a:t>2.8</a:t>
            </a:r>
            <a:r>
              <a:rPr b="1" lang="en-US" sz="3200">
                <a:solidFill>
                  <a:srgbClr val="000090"/>
                </a:solidFill>
              </a:rPr>
              <a:t> FTE</a:t>
            </a:r>
            <a:br>
              <a:rPr b="1" lang="en-US" sz="3200">
                <a:solidFill>
                  <a:srgbClr val="000090"/>
                </a:solidFill>
              </a:rPr>
            </a:br>
            <a:endParaRPr b="1" sz="32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rgbClr val="000090"/>
                </a:solidFill>
              </a:rPr>
              <a:t> 6.2 FTE</a:t>
            </a:r>
            <a:br>
              <a:rPr b="1" lang="en-US" sz="3200">
                <a:solidFill>
                  <a:srgbClr val="000090"/>
                </a:solidFill>
              </a:rPr>
            </a:br>
            <a:br>
              <a:rPr b="1" lang="en-US" sz="3200">
                <a:solidFill>
                  <a:srgbClr val="000090"/>
                </a:solidFill>
              </a:rPr>
            </a:br>
            <a:endParaRPr b="1" sz="7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rgbClr val="000090"/>
                </a:solidFill>
              </a:rPr>
              <a:t>$194,962</a:t>
            </a:r>
            <a:endParaRPr b="1" sz="32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4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rgbClr val="000090"/>
                </a:solidFill>
              </a:rPr>
              <a:t>$327,000</a:t>
            </a:r>
            <a:endParaRPr b="1" sz="32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100">
              <a:solidFill>
                <a:srgbClr val="000090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rgbClr val="000090"/>
                </a:solidFill>
              </a:rPr>
              <a:t>$83,393</a:t>
            </a:r>
            <a:r>
              <a:rPr lang="en-US" sz="3200">
                <a:solidFill>
                  <a:srgbClr val="111C29"/>
                </a:solidFill>
              </a:rPr>
              <a:t> </a:t>
            </a:r>
            <a:r>
              <a:rPr lang="en-US" sz="3200">
                <a:solidFill>
                  <a:srgbClr val="000090"/>
                </a:solidFill>
              </a:rPr>
              <a:t>   </a:t>
            </a:r>
            <a:endParaRPr/>
          </a:p>
        </p:txBody>
      </p:sp>
      <p:sp>
        <p:nvSpPr>
          <p:cNvPr id="275" name="Google Shape;275;p32"/>
          <p:cNvSpPr txBox="1"/>
          <p:nvPr/>
        </p:nvSpPr>
        <p:spPr>
          <a:xfrm>
            <a:off x="138873" y="-1"/>
            <a:ext cx="388779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1100640" y="1779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1100640" y="1779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681083" y="533732"/>
            <a:ext cx="76759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FY24 Special Education Requests</a:t>
            </a:r>
            <a:endParaRPr/>
          </a:p>
        </p:txBody>
      </p:sp>
      <p:sp>
        <p:nvSpPr>
          <p:cNvPr id="279" name="Google Shape;279;p32"/>
          <p:cNvSpPr txBox="1"/>
          <p:nvPr>
            <p:ph idx="1" type="body"/>
          </p:nvPr>
        </p:nvSpPr>
        <p:spPr>
          <a:xfrm>
            <a:off x="884200" y="1241625"/>
            <a:ext cx="6168600" cy="53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Paraprofessionals (TAs, COTAs, Program Specialists, SLPAs)</a:t>
            </a:r>
            <a:endParaRPr/>
          </a:p>
          <a:p>
            <a:pPr indent="-342900" lvl="0" marL="342900" rtl="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Special Ed Teachers, Guidance, Psychologists, OT/PT, SLPs)</a:t>
            </a:r>
            <a:endParaRPr b="1">
              <a:solidFill>
                <a:srgbClr val="000090"/>
              </a:solidFill>
            </a:endParaRPr>
          </a:p>
          <a:p>
            <a:pPr indent="-342900" lvl="0" marL="342900" rtl="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Tuition Increase</a:t>
            </a:r>
            <a:endParaRPr sz="3200"/>
          </a:p>
          <a:p>
            <a:pPr indent="-342900" lvl="0" marL="342900" rtl="0" algn="l">
              <a:spcBef>
                <a:spcPts val="1272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Transportation Increase</a:t>
            </a:r>
            <a:endParaRPr sz="3200"/>
          </a:p>
          <a:p>
            <a:pPr indent="-342900" lvl="0" marL="342900" rtl="0" algn="l">
              <a:spcBef>
                <a:spcPts val="1272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Other Professional Services</a:t>
            </a:r>
            <a:endParaRPr sz="3200"/>
          </a:p>
          <a:p>
            <a:pPr indent="0" lvl="0" marL="742950" rtl="0" algn="l">
              <a:spcBef>
                <a:spcPts val="1272"/>
              </a:spcBef>
              <a:spcAft>
                <a:spcPts val="0"/>
              </a:spcAft>
              <a:buNone/>
            </a:pPr>
            <a:r>
              <a:rPr lang="en-US" sz="3200"/>
              <a:t>Total:   </a:t>
            </a:r>
            <a:r>
              <a:rPr b="1" lang="en-US" sz="3200">
                <a:solidFill>
                  <a:srgbClr val="000090"/>
                </a:solidFill>
              </a:rPr>
              <a:t>$1,311,668  &amp; 9.0 FTE</a:t>
            </a:r>
            <a:endParaRPr b="1" sz="3200">
              <a:solidFill>
                <a:srgbClr val="000090"/>
              </a:solidFill>
            </a:endParaRPr>
          </a:p>
        </p:txBody>
      </p:sp>
      <p:cxnSp>
        <p:nvCxnSpPr>
          <p:cNvPr id="280" name="Google Shape;280;p32"/>
          <p:cNvCxnSpPr/>
          <p:nvPr/>
        </p:nvCxnSpPr>
        <p:spPr>
          <a:xfrm>
            <a:off x="533500" y="-10500"/>
            <a:ext cx="10800" cy="69342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